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63" r:id="rId5"/>
    <p:sldId id="264" r:id="rId6"/>
    <p:sldId id="266" r:id="rId7"/>
    <p:sldId id="259" r:id="rId8"/>
    <p:sldId id="265" r:id="rId9"/>
    <p:sldId id="267" r:id="rId10"/>
    <p:sldId id="260" r:id="rId11"/>
    <p:sldId id="261" r:id="rId12"/>
    <p:sldId id="268" r:id="rId13"/>
    <p:sldId id="269" r:id="rId14"/>
    <p:sldId id="262" r:id="rId15"/>
    <p:sldId id="270" r:id="rId16"/>
    <p:sldId id="271" r:id="rId17"/>
    <p:sldId id="272" r:id="rId18"/>
    <p:sldId id="273" r:id="rId19"/>
    <p:sldId id="274" r:id="rId20"/>
    <p:sldId id="275"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9" d="100"/>
          <a:sy n="49" d="100"/>
        </p:scale>
        <p:origin x="-112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p:txBody>
          <a:bodyPr/>
          <a:lstStyle/>
          <a:p>
            <a:fld id="{6870A9AC-B9DB-402F-826D-A3FDDACC5F61}" type="datetimeFigureOut">
              <a:rPr lang="es-ES" smtClean="0"/>
              <a:t>03/06/2013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870A9AC-B9DB-402F-826D-A3FDDACC5F61}" type="datetimeFigureOut">
              <a:rPr lang="es-ES" smtClean="0"/>
              <a:t>03/06/2013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870A9AC-B9DB-402F-826D-A3FDDACC5F61}" type="datetimeFigureOut">
              <a:rPr lang="es-ES" smtClean="0"/>
              <a:t>03/06/2013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870A9AC-B9DB-402F-826D-A3FDDACC5F61}" type="datetimeFigureOut">
              <a:rPr lang="es-ES" smtClean="0"/>
              <a:t>03/06/2013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870A9AC-B9DB-402F-826D-A3FDDACC5F61}" type="datetimeFigureOut">
              <a:rPr lang="es-ES" smtClean="0"/>
              <a:t>03/06/2013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870A9AC-B9DB-402F-826D-A3FDDACC5F61}" type="datetimeFigureOut">
              <a:rPr lang="es-ES" smtClean="0"/>
              <a:t>03/06/2013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6870A9AC-B9DB-402F-826D-A3FDDACC5F61}" type="datetimeFigureOut">
              <a:rPr lang="es-ES" smtClean="0"/>
              <a:t>03/06/2013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870A9AC-B9DB-402F-826D-A3FDDACC5F61}" type="datetimeFigureOut">
              <a:rPr lang="es-ES" smtClean="0"/>
              <a:t>03/06/2013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70A9AC-B9DB-402F-826D-A3FDDACC5F61}" type="datetimeFigureOut">
              <a:rPr lang="es-ES" smtClean="0"/>
              <a:t>03/06/2013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870A9AC-B9DB-402F-826D-A3FDDACC5F61}" type="datetimeFigureOut">
              <a:rPr lang="es-ES" smtClean="0"/>
              <a:t>03/06/2013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F00D768-EA43-4079-9B71-EB78BD272615}"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870A9AC-B9DB-402F-826D-A3FDDACC5F61}" type="datetimeFigureOut">
              <a:rPr lang="es-ES" smtClean="0"/>
              <a:t>03/06/2013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F00D768-EA43-4079-9B71-EB78BD272615}" type="slidenum">
              <a:rPr lang="es-ES" smtClean="0"/>
              <a:t>‹Nº›</a:t>
            </a:fld>
            <a:endParaRPr lang="es-E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6870A9AC-B9DB-402F-826D-A3FDDACC5F61}" type="datetimeFigureOut">
              <a:rPr lang="es-ES" smtClean="0"/>
              <a:t>03/06/2013</a:t>
            </a:fld>
            <a:endParaRPr lang="es-E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s-E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5F00D768-EA43-4079-9B71-EB78BD272615}" type="slidenum">
              <a:rPr lang="es-ES" smtClean="0"/>
              <a:t>‹Nº›</a:t>
            </a:fld>
            <a:endParaRPr lang="es-E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188640"/>
            <a:ext cx="7772400" cy="1470025"/>
          </a:xfrm>
        </p:spPr>
        <p:txBody>
          <a:bodyPr/>
          <a:lstStyle/>
          <a:p>
            <a:pPr algn="ctr"/>
            <a:r>
              <a:rPr lang="es-ES" sz="6600" dirty="0" smtClean="0">
                <a:latin typeface="Blackadder ITC" pitchFamily="82" charset="0"/>
              </a:rPr>
              <a:t>Proyecto </a:t>
            </a:r>
            <a:r>
              <a:rPr lang="es-ES" sz="6600" dirty="0" smtClean="0">
                <a:latin typeface="Blackadder ITC" pitchFamily="82" charset="0"/>
              </a:rPr>
              <a:t>complementarias</a:t>
            </a:r>
            <a:endParaRPr lang="es-ES" sz="6600" dirty="0">
              <a:latin typeface="Blackadder ITC" pitchFamily="82" charset="0"/>
            </a:endParaRPr>
          </a:p>
        </p:txBody>
      </p:sp>
      <p:sp>
        <p:nvSpPr>
          <p:cNvPr id="3" name="2 Subtítulo"/>
          <p:cNvSpPr>
            <a:spLocks noGrp="1"/>
          </p:cNvSpPr>
          <p:nvPr>
            <p:ph type="subTitle" idx="1"/>
          </p:nvPr>
        </p:nvSpPr>
        <p:spPr>
          <a:xfrm>
            <a:off x="971600" y="1628800"/>
            <a:ext cx="7992888" cy="3888432"/>
          </a:xfrm>
        </p:spPr>
        <p:txBody>
          <a:bodyPr/>
          <a:lstStyle/>
          <a:p>
            <a:r>
              <a:rPr lang="es-ES" dirty="0" smtClean="0"/>
              <a:t>Alumno: </a:t>
            </a:r>
            <a:r>
              <a:rPr lang="es-ES" dirty="0" smtClean="0"/>
              <a:t>Joel Aguilera Reyes</a:t>
            </a:r>
            <a:endParaRPr lang="es-ES" dirty="0" smtClean="0"/>
          </a:p>
          <a:p>
            <a:r>
              <a:rPr lang="es-ES" dirty="0" smtClean="0"/>
              <a:t>Profesor: Raúl Tapia Moreno </a:t>
            </a:r>
          </a:p>
          <a:p>
            <a:r>
              <a:rPr lang="es-ES" dirty="0" smtClean="0"/>
              <a:t>Materia: control de emisiones de gases contaminantes </a:t>
            </a:r>
          </a:p>
          <a:p>
            <a:r>
              <a:rPr lang="es-ES" dirty="0" smtClean="0"/>
              <a:t>Proyecto 1.1</a:t>
            </a:r>
          </a:p>
          <a:p>
            <a:endParaRPr lang="es-ES" dirty="0"/>
          </a:p>
        </p:txBody>
      </p:sp>
      <p:pic>
        <p:nvPicPr>
          <p:cNvPr id="4" name="3 Imagen" descr="http://correorevista.com/wp-content/uploads/conalep3.png"/>
          <p:cNvPicPr/>
          <p:nvPr/>
        </p:nvPicPr>
        <p:blipFill>
          <a:blip r:embed="rId2">
            <a:extLst>
              <a:ext uri="{28A0092B-C50C-407E-A947-70E740481C1C}">
                <a14:useLocalDpi xmlns:a14="http://schemas.microsoft.com/office/drawing/2010/main" val="0"/>
              </a:ext>
            </a:extLst>
          </a:blip>
          <a:srcRect/>
          <a:stretch>
            <a:fillRect/>
          </a:stretch>
        </p:blipFill>
        <p:spPr bwMode="auto">
          <a:xfrm>
            <a:off x="3419872" y="3212976"/>
            <a:ext cx="4320480" cy="2736304"/>
          </a:xfrm>
          <a:prstGeom prst="rect">
            <a:avLst/>
          </a:prstGeom>
          <a:noFill/>
          <a:ln>
            <a:noFill/>
          </a:ln>
        </p:spPr>
      </p:pic>
    </p:spTree>
    <p:extLst>
      <p:ext uri="{BB962C8B-B14F-4D97-AF65-F5344CB8AC3E}">
        <p14:creationId xmlns:p14="http://schemas.microsoft.com/office/powerpoint/2010/main" val="1577418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12393" y="60282"/>
            <a:ext cx="7272808" cy="6494085"/>
          </a:xfrm>
          <a:prstGeom prst="rect">
            <a:avLst/>
          </a:prstGeom>
          <a:noFill/>
        </p:spPr>
        <p:txBody>
          <a:bodyPr wrap="square" rtlCol="0">
            <a:spAutoFit/>
          </a:bodyPr>
          <a:lstStyle/>
          <a:p>
            <a:r>
              <a:rPr lang="es-ES" sz="3200" b="1" dirty="0" smtClean="0">
                <a:latin typeface="Agency FB" pitchFamily="34" charset="0"/>
              </a:rPr>
              <a:t>Gasolinas</a:t>
            </a:r>
            <a:r>
              <a:rPr lang="es-ES" sz="2800" dirty="0" smtClean="0">
                <a:latin typeface="Agency FB" pitchFamily="34" charset="0"/>
              </a:rPr>
              <a:t>. </a:t>
            </a:r>
            <a:endParaRPr lang="es-ES" sz="2800" dirty="0" smtClean="0">
              <a:latin typeface="Agency FB" pitchFamily="34" charset="0"/>
            </a:endParaRPr>
          </a:p>
          <a:p>
            <a:r>
              <a:rPr lang="es-ES" sz="2400" dirty="0" smtClean="0">
                <a:latin typeface="Ebrima" pitchFamily="2" charset="0"/>
                <a:ea typeface="Ebrima" pitchFamily="2" charset="0"/>
                <a:cs typeface="Ebrima" pitchFamily="2" charset="0"/>
              </a:rPr>
              <a:t>Composición </a:t>
            </a:r>
            <a:r>
              <a:rPr lang="es-ES" sz="2400" dirty="0" smtClean="0">
                <a:latin typeface="Ebrima" pitchFamily="2" charset="0"/>
                <a:ea typeface="Ebrima" pitchFamily="2" charset="0"/>
                <a:cs typeface="Ebrima" pitchFamily="2" charset="0"/>
              </a:rPr>
              <a:t>y clasificación</a:t>
            </a:r>
          </a:p>
          <a:p>
            <a:r>
              <a:rPr lang="es-ES" sz="2400" dirty="0" smtClean="0">
                <a:latin typeface="Ebrima" pitchFamily="2" charset="0"/>
                <a:ea typeface="Ebrima" pitchFamily="2" charset="0"/>
                <a:cs typeface="Ebrima" pitchFamily="2" charset="0"/>
              </a:rPr>
              <a:t>Las gasolinas son los primeros combustibles líquidos que se obtienen del fraccionamiento del petróleo. Tienen componentes hidrocarbonados de C4 a C10 y una temperatura de destilación de entre 30 y 200ºC. Los principales componentes que presenta son un amplico grupo de compuestos hidrocarbonados, cuyas cadenas contienen hasta 10 átomos de carbono. Podemos tener en ella casi todos los compuestos hidrocarbonados que sean teóricamente posibles, como parafinas, ciclo parafinas, ciclohexánica, ciclo bencénicos,..., al menos en pequeños porcentajes. La fracción principal, sin embargo, va a estar formada por pocos componentes y con muchas ramificaciones, que son los que van a aumentar el octanaje.</a:t>
            </a:r>
          </a:p>
        </p:txBody>
      </p:sp>
    </p:spTree>
    <p:extLst>
      <p:ext uri="{BB962C8B-B14F-4D97-AF65-F5344CB8AC3E}">
        <p14:creationId xmlns:p14="http://schemas.microsoft.com/office/powerpoint/2010/main" val="2605194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188640"/>
            <a:ext cx="7920880" cy="5632311"/>
          </a:xfrm>
          <a:prstGeom prst="rect">
            <a:avLst/>
          </a:prstGeom>
          <a:noFill/>
        </p:spPr>
        <p:txBody>
          <a:bodyPr wrap="square" rtlCol="0">
            <a:spAutoFit/>
          </a:bodyPr>
          <a:lstStyle/>
          <a:p>
            <a:r>
              <a:rPr lang="es-ES" sz="3600" b="1" dirty="0" smtClean="0">
                <a:latin typeface="Agency FB" pitchFamily="34" charset="0"/>
              </a:rPr>
              <a:t>Aceites</a:t>
            </a:r>
          </a:p>
          <a:p>
            <a:r>
              <a:rPr lang="es-ES" dirty="0" smtClean="0">
                <a:latin typeface="Ebrima" pitchFamily="2" charset="0"/>
                <a:ea typeface="Ebrima" pitchFamily="2" charset="0"/>
                <a:cs typeface="Ebrima" pitchFamily="2" charset="0"/>
              </a:rPr>
              <a:t>En cuanto a grado de viscosidad se refiere, existen 2 tipos de aceites:</a:t>
            </a:r>
          </a:p>
          <a:p>
            <a:endParaRPr lang="es-ES" dirty="0" smtClean="0">
              <a:latin typeface="Ebrima" pitchFamily="2" charset="0"/>
              <a:ea typeface="Ebrima" pitchFamily="2" charset="0"/>
              <a:cs typeface="Ebrima" pitchFamily="2" charset="0"/>
            </a:endParaRPr>
          </a:p>
          <a:p>
            <a:r>
              <a:rPr lang="es-ES" dirty="0" smtClean="0">
                <a:latin typeface="Ebrima" pitchFamily="2" charset="0"/>
                <a:ea typeface="Ebrima" pitchFamily="2" charset="0"/>
                <a:cs typeface="Ebrima" pitchFamily="2" charset="0"/>
              </a:rPr>
              <a:t>Mono grados:  </a:t>
            </a:r>
            <a:r>
              <a:rPr lang="es-ES" dirty="0" err="1" smtClean="0">
                <a:latin typeface="Ebrima" pitchFamily="2" charset="0"/>
                <a:ea typeface="Ebrima" pitchFamily="2" charset="0"/>
                <a:cs typeface="Ebrima" pitchFamily="2" charset="0"/>
              </a:rPr>
              <a:t>Dise</a:t>
            </a:r>
            <a:r>
              <a:rPr lang="es-ES" dirty="0" smtClean="0">
                <a:latin typeface="Ebrima" pitchFamily="2" charset="0"/>
                <a:ea typeface="Ebrima" pitchFamily="2" charset="0"/>
                <a:cs typeface="Ebrima" pitchFamily="2" charset="0"/>
              </a:rPr>
              <a:t>&amp;#241;ados para trabajar a una temperatura espec&amp;#237;fica o en un rango muy cerrado de temperatura. En el mercado se pueden encontrar aceites mono grado SAE 10, SAE 30, SAE 40, entre otros.</a:t>
            </a:r>
          </a:p>
          <a:p>
            <a:endParaRPr lang="es-ES" dirty="0" smtClean="0">
              <a:latin typeface="Ebrima" pitchFamily="2" charset="0"/>
              <a:ea typeface="Ebrima" pitchFamily="2" charset="0"/>
              <a:cs typeface="Ebrima" pitchFamily="2" charset="0"/>
            </a:endParaRPr>
          </a:p>
          <a:p>
            <a:r>
              <a:rPr lang="es-ES" dirty="0" smtClean="0">
                <a:latin typeface="Ebrima" pitchFamily="2" charset="0"/>
                <a:ea typeface="Ebrima" pitchFamily="2" charset="0"/>
                <a:cs typeface="Ebrima" pitchFamily="2" charset="0"/>
              </a:rPr>
              <a:t>Multigrados: </a:t>
            </a:r>
            <a:r>
              <a:rPr lang="es-ES" dirty="0" err="1" smtClean="0">
                <a:latin typeface="Ebrima" pitchFamily="2" charset="0"/>
                <a:ea typeface="Ebrima" pitchFamily="2" charset="0"/>
                <a:cs typeface="Ebrima" pitchFamily="2" charset="0"/>
              </a:rPr>
              <a:t>Dise</a:t>
            </a:r>
            <a:r>
              <a:rPr lang="es-ES" dirty="0" smtClean="0">
                <a:latin typeface="Ebrima" pitchFamily="2" charset="0"/>
                <a:ea typeface="Ebrima" pitchFamily="2" charset="0"/>
                <a:cs typeface="Ebrima" pitchFamily="2" charset="0"/>
              </a:rPr>
              <a:t>&amp;#241;ados para trabajar en un rango m&amp;#225;s amplio de temperaturas, en donde a bajas temperaturas se comportan como un mono grado de baja viscosidad (SAE 10 por ejemplo) y como un mono grado de alta viscosidad a altas temperaturas (SAE 40 por ejemplo). Los aceites multigrados </a:t>
            </a:r>
            <a:r>
              <a:rPr lang="es-ES" dirty="0" err="1" smtClean="0">
                <a:latin typeface="Ebrima" pitchFamily="2" charset="0"/>
                <a:ea typeface="Ebrima" pitchFamily="2" charset="0"/>
                <a:cs typeface="Ebrima" pitchFamily="2" charset="0"/>
              </a:rPr>
              <a:t>est</a:t>
            </a:r>
            <a:r>
              <a:rPr lang="es-ES" dirty="0" smtClean="0">
                <a:latin typeface="Ebrima" pitchFamily="2" charset="0"/>
                <a:ea typeface="Ebrima" pitchFamily="2" charset="0"/>
                <a:cs typeface="Ebrima" pitchFamily="2" charset="0"/>
              </a:rPr>
              <a:t>&amp;#225;n formados por una aceite base de baja viscosidad as&amp;#237; como de aditivos (</a:t>
            </a:r>
            <a:r>
              <a:rPr lang="es-ES" dirty="0" err="1" smtClean="0">
                <a:latin typeface="Ebrima" pitchFamily="2" charset="0"/>
                <a:ea typeface="Ebrima" pitchFamily="2" charset="0"/>
                <a:cs typeface="Ebrima" pitchFamily="2" charset="0"/>
              </a:rPr>
              <a:t>pol</a:t>
            </a:r>
            <a:r>
              <a:rPr lang="es-ES" dirty="0" smtClean="0">
                <a:latin typeface="Ebrima" pitchFamily="2" charset="0"/>
                <a:ea typeface="Ebrima" pitchFamily="2" charset="0"/>
                <a:cs typeface="Ebrima" pitchFamily="2" charset="0"/>
              </a:rPr>
              <a:t>&amp;#237;meros) que evitan que el aceite pierda viscosidad al calentarse. Esto permite a los aceites multigrados trabajar en un rango muy amplio de temperatura manteniendo las propiedades necesarias para proteger el motor. En el mercado podemos encontrar aceites multigrado SAE 5W-30, SAE 15W-40, SAE 20W-50, entre otros</a:t>
            </a:r>
            <a:r>
              <a:rPr lang="es-ES" dirty="0" smtClean="0"/>
              <a:t>.</a:t>
            </a:r>
            <a:endParaRPr lang="es-ES" dirty="0"/>
          </a:p>
        </p:txBody>
      </p:sp>
    </p:spTree>
    <p:extLst>
      <p:ext uri="{BB962C8B-B14F-4D97-AF65-F5344CB8AC3E}">
        <p14:creationId xmlns:p14="http://schemas.microsoft.com/office/powerpoint/2010/main" val="33231070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16632"/>
            <a:ext cx="8280920" cy="6552728"/>
          </a:xfrm>
          <a:prstGeom prst="rect">
            <a:avLst/>
          </a:prstGeom>
        </p:spPr>
      </p:pic>
    </p:spTree>
    <p:extLst>
      <p:ext uri="{BB962C8B-B14F-4D97-AF65-F5344CB8AC3E}">
        <p14:creationId xmlns:p14="http://schemas.microsoft.com/office/powerpoint/2010/main" val="1673687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8640"/>
            <a:ext cx="8712968" cy="6552728"/>
          </a:xfrm>
          <a:prstGeom prst="rect">
            <a:avLst/>
          </a:prstGeom>
        </p:spPr>
      </p:pic>
    </p:spTree>
    <p:extLst>
      <p:ext uri="{BB962C8B-B14F-4D97-AF65-F5344CB8AC3E}">
        <p14:creationId xmlns:p14="http://schemas.microsoft.com/office/powerpoint/2010/main" val="3471529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7848872" cy="5078313"/>
          </a:xfrm>
          <a:prstGeom prst="rect">
            <a:avLst/>
          </a:prstGeom>
          <a:noFill/>
        </p:spPr>
        <p:txBody>
          <a:bodyPr wrap="square" rtlCol="0">
            <a:spAutoFit/>
          </a:bodyPr>
          <a:lstStyle/>
          <a:p>
            <a:r>
              <a:rPr lang="es-ES" sz="3600" b="1" dirty="0" smtClean="0">
                <a:latin typeface="Agency FB" pitchFamily="34" charset="0"/>
              </a:rPr>
              <a:t>El término control de emisiones </a:t>
            </a:r>
          </a:p>
          <a:p>
            <a:r>
              <a:rPr lang="es-ES" dirty="0" smtClean="0">
                <a:latin typeface="Ebrima" pitchFamily="2" charset="0"/>
                <a:ea typeface="Ebrima" pitchFamily="2" charset="0"/>
                <a:cs typeface="Ebrima" pitchFamily="2" charset="0"/>
              </a:rPr>
              <a:t>en automóviles se refiere a las tecnologías que se utilizan para reducir las causas de la contaminación del aire producida por los automóviles. Los sistemas de control de las emisiones fueron requeridos en todos los modelos producidos para la venta en el estado de California (Estados Unidos) a partir de 1966, continuando con esta implementación en los demás estados, para los modelos fabricados de 1968 en adelante. Su uso se intensificó en las siguientes décadas y ahora son estándar.</a:t>
            </a:r>
          </a:p>
          <a:p>
            <a:endParaRPr lang="es-ES" dirty="0" smtClean="0">
              <a:latin typeface="Ebrima" pitchFamily="2" charset="0"/>
              <a:ea typeface="Ebrima" pitchFamily="2" charset="0"/>
              <a:cs typeface="Ebrima" pitchFamily="2" charset="0"/>
            </a:endParaRPr>
          </a:p>
          <a:p>
            <a:r>
              <a:rPr lang="es-ES" dirty="0" smtClean="0">
                <a:latin typeface="Ebrima" pitchFamily="2" charset="0"/>
                <a:ea typeface="Ebrima" pitchFamily="2" charset="0"/>
                <a:cs typeface="Ebrima" pitchFamily="2" charset="0"/>
              </a:rPr>
              <a:t>Los controles sobre las emisiones han reducido exitosamente las emisiones producidas por los automóviles en términos de cantidad por distancia recorrida. Sin embargo, aumentos sustanciales en las distancias recorridas por cada vehículo, así como el aumento del número de vehículos en circulación, ha generado que la disminución total de las emisiones sea cada vez menor.</a:t>
            </a:r>
          </a:p>
          <a:p>
            <a:r>
              <a:rPr lang="es-ES" dirty="0" smtClean="0">
                <a:latin typeface="Ebrima" pitchFamily="2" charset="0"/>
                <a:ea typeface="Ebrima" pitchFamily="2" charset="0"/>
                <a:cs typeface="Ebrima" pitchFamily="2" charset="0"/>
              </a:rPr>
              <a:t>Las emisiones producidas por un vehículo se distribuyen entre tres categorías distintas.</a:t>
            </a:r>
            <a:endParaRPr lang="es-ES" dirty="0">
              <a:latin typeface="Ebrima" pitchFamily="2" charset="0"/>
              <a:ea typeface="Ebrima" pitchFamily="2" charset="0"/>
              <a:cs typeface="Ebrima" pitchFamily="2" charset="0"/>
            </a:endParaRPr>
          </a:p>
        </p:txBody>
      </p:sp>
    </p:spTree>
    <p:extLst>
      <p:ext uri="{BB962C8B-B14F-4D97-AF65-F5344CB8AC3E}">
        <p14:creationId xmlns:p14="http://schemas.microsoft.com/office/powerpoint/2010/main" val="36781924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04664"/>
            <a:ext cx="8208912" cy="5262979"/>
          </a:xfrm>
          <a:prstGeom prst="rect">
            <a:avLst/>
          </a:prstGeom>
          <a:noFill/>
        </p:spPr>
        <p:txBody>
          <a:bodyPr wrap="square" rtlCol="0">
            <a:spAutoFit/>
          </a:bodyPr>
          <a:lstStyle/>
          <a:p>
            <a:r>
              <a:rPr lang="es-ES" sz="2800" dirty="0">
                <a:latin typeface="Ebrima" pitchFamily="2" charset="0"/>
                <a:ea typeface="Ebrima" pitchFamily="2" charset="0"/>
                <a:cs typeface="Ebrima" pitchFamily="2" charset="0"/>
              </a:rPr>
              <a:t>la </a:t>
            </a:r>
            <a:r>
              <a:rPr lang="es-ES" sz="2800" dirty="0" smtClean="0">
                <a:latin typeface="Ebrima" pitchFamily="2" charset="0"/>
                <a:ea typeface="Ebrima" pitchFamily="2" charset="0"/>
                <a:cs typeface="Ebrima" pitchFamily="2" charset="0"/>
              </a:rPr>
              <a:t>ecuación </a:t>
            </a:r>
            <a:r>
              <a:rPr lang="es-ES" sz="2800" dirty="0">
                <a:latin typeface="Ebrima" pitchFamily="2" charset="0"/>
                <a:ea typeface="Ebrima" pitchFamily="2" charset="0"/>
                <a:cs typeface="Ebrima" pitchFamily="2" charset="0"/>
              </a:rPr>
              <a:t>de </a:t>
            </a:r>
            <a:r>
              <a:rPr lang="es-ES" sz="2800" dirty="0" smtClean="0">
                <a:latin typeface="Ebrima" pitchFamily="2" charset="0"/>
                <a:ea typeface="Ebrima" pitchFamily="2" charset="0"/>
                <a:cs typeface="Ebrima" pitchFamily="2" charset="0"/>
              </a:rPr>
              <a:t>combustión </a:t>
            </a:r>
            <a:r>
              <a:rPr lang="es-ES" sz="2800" dirty="0">
                <a:latin typeface="Ebrima" pitchFamily="2" charset="0"/>
                <a:ea typeface="Ebrima" pitchFamily="2" charset="0"/>
                <a:cs typeface="Ebrima" pitchFamily="2" charset="0"/>
              </a:rPr>
              <a:t>se produce siempre en los compuestos </a:t>
            </a:r>
            <a:r>
              <a:rPr lang="es-ES" sz="2800" dirty="0" smtClean="0">
                <a:latin typeface="Ebrima" pitchFamily="2" charset="0"/>
                <a:ea typeface="Ebrima" pitchFamily="2" charset="0"/>
                <a:cs typeface="Ebrima" pitchFamily="2" charset="0"/>
              </a:rPr>
              <a:t>orgánicos </a:t>
            </a:r>
            <a:r>
              <a:rPr lang="es-ES" sz="2800" dirty="0">
                <a:latin typeface="Ebrima" pitchFamily="2" charset="0"/>
                <a:ea typeface="Ebrima" pitchFamily="2" charset="0"/>
                <a:cs typeface="Ebrima" pitchFamily="2" charset="0"/>
              </a:rPr>
              <a:t>y se realiza al añadir a un elemento (generalmente formado por carboneo) oxigeno. De esta </a:t>
            </a:r>
            <a:r>
              <a:rPr lang="es-ES" sz="2800" dirty="0" smtClean="0">
                <a:latin typeface="Ebrima" pitchFamily="2" charset="0"/>
                <a:ea typeface="Ebrima" pitchFamily="2" charset="0"/>
                <a:cs typeface="Ebrima" pitchFamily="2" charset="0"/>
              </a:rPr>
              <a:t>reacción </a:t>
            </a:r>
            <a:r>
              <a:rPr lang="es-ES" sz="2800" dirty="0">
                <a:latin typeface="Ebrima" pitchFamily="2" charset="0"/>
                <a:ea typeface="Ebrima" pitchFamily="2" charset="0"/>
                <a:cs typeface="Ebrima" pitchFamily="2" charset="0"/>
              </a:rPr>
              <a:t>de </a:t>
            </a:r>
            <a:r>
              <a:rPr lang="es-ES" sz="2800" dirty="0" smtClean="0">
                <a:latin typeface="Ebrima" pitchFamily="2" charset="0"/>
                <a:ea typeface="Ebrima" pitchFamily="2" charset="0"/>
                <a:cs typeface="Ebrima" pitchFamily="2" charset="0"/>
              </a:rPr>
              <a:t>combustión </a:t>
            </a:r>
            <a:r>
              <a:rPr lang="es-ES" sz="2800" dirty="0">
                <a:latin typeface="Ebrima" pitchFamily="2" charset="0"/>
                <a:ea typeface="Ebrima" pitchFamily="2" charset="0"/>
                <a:cs typeface="Ebrima" pitchFamily="2" charset="0"/>
              </a:rPr>
              <a:t>SIEMPRE se </a:t>
            </a:r>
            <a:r>
              <a:rPr lang="es-ES" sz="2800" dirty="0" smtClean="0">
                <a:latin typeface="Ebrima" pitchFamily="2" charset="0"/>
                <a:ea typeface="Ebrima" pitchFamily="2" charset="0"/>
                <a:cs typeface="Ebrima" pitchFamily="2" charset="0"/>
              </a:rPr>
              <a:t>obtendrán dióxido </a:t>
            </a:r>
            <a:r>
              <a:rPr lang="es-ES" sz="2800" dirty="0">
                <a:latin typeface="Ebrima" pitchFamily="2" charset="0"/>
                <a:ea typeface="Ebrima" pitchFamily="2" charset="0"/>
                <a:cs typeface="Ebrima" pitchFamily="2" charset="0"/>
              </a:rPr>
              <a:t>de carboneo mas agua.</a:t>
            </a:r>
          </a:p>
          <a:p>
            <a:endParaRPr lang="es-ES" sz="2800" dirty="0">
              <a:latin typeface="Ebrima" pitchFamily="2" charset="0"/>
              <a:ea typeface="Ebrima" pitchFamily="2" charset="0"/>
              <a:cs typeface="Ebrima" pitchFamily="2" charset="0"/>
            </a:endParaRPr>
          </a:p>
          <a:p>
            <a:r>
              <a:rPr lang="es-ES" sz="2800" dirty="0" smtClean="0">
                <a:latin typeface="Ebrima" pitchFamily="2" charset="0"/>
                <a:ea typeface="Ebrima" pitchFamily="2" charset="0"/>
                <a:cs typeface="Ebrima" pitchFamily="2" charset="0"/>
              </a:rPr>
              <a:t>Ejemplo </a:t>
            </a:r>
            <a:endParaRPr lang="es-ES" sz="2800" dirty="0">
              <a:latin typeface="Ebrima" pitchFamily="2" charset="0"/>
              <a:ea typeface="Ebrima" pitchFamily="2" charset="0"/>
              <a:cs typeface="Ebrima" pitchFamily="2" charset="0"/>
            </a:endParaRPr>
          </a:p>
          <a:p>
            <a:r>
              <a:rPr lang="es-ES" sz="2800" dirty="0">
                <a:latin typeface="Ebrima" pitchFamily="2" charset="0"/>
                <a:ea typeface="Ebrima" pitchFamily="2" charset="0"/>
                <a:cs typeface="Ebrima" pitchFamily="2" charset="0"/>
              </a:rPr>
              <a:t>CH4 + 02 -&gt; CO2 + 2 H20</a:t>
            </a:r>
          </a:p>
          <a:p>
            <a:endParaRPr lang="es-ES" sz="2800" dirty="0">
              <a:latin typeface="Ebrima" pitchFamily="2" charset="0"/>
              <a:ea typeface="Ebrima" pitchFamily="2" charset="0"/>
              <a:cs typeface="Ebrima" pitchFamily="2" charset="0"/>
            </a:endParaRPr>
          </a:p>
          <a:p>
            <a:r>
              <a:rPr lang="es-ES" sz="2800" dirty="0">
                <a:latin typeface="Ebrima" pitchFamily="2" charset="0"/>
                <a:ea typeface="Ebrima" pitchFamily="2" charset="0"/>
                <a:cs typeface="Ebrima" pitchFamily="2" charset="0"/>
              </a:rPr>
              <a:t>de la </a:t>
            </a:r>
            <a:r>
              <a:rPr lang="es-ES" sz="2800" dirty="0" smtClean="0">
                <a:latin typeface="Ebrima" pitchFamily="2" charset="0"/>
                <a:ea typeface="Ebrima" pitchFamily="2" charset="0"/>
                <a:cs typeface="Ebrima" pitchFamily="2" charset="0"/>
              </a:rPr>
              <a:t>reacción </a:t>
            </a:r>
            <a:r>
              <a:rPr lang="es-ES" sz="2800" dirty="0">
                <a:latin typeface="Ebrima" pitchFamily="2" charset="0"/>
                <a:ea typeface="Ebrima" pitchFamily="2" charset="0"/>
                <a:cs typeface="Ebrima" pitchFamily="2" charset="0"/>
              </a:rPr>
              <a:t>de </a:t>
            </a:r>
            <a:r>
              <a:rPr lang="es-ES" sz="2800" dirty="0" smtClean="0">
                <a:latin typeface="Ebrima" pitchFamily="2" charset="0"/>
                <a:ea typeface="Ebrima" pitchFamily="2" charset="0"/>
                <a:cs typeface="Ebrima" pitchFamily="2" charset="0"/>
              </a:rPr>
              <a:t>combustión </a:t>
            </a:r>
            <a:r>
              <a:rPr lang="es-ES" sz="2800" dirty="0">
                <a:latin typeface="Ebrima" pitchFamily="2" charset="0"/>
                <a:ea typeface="Ebrima" pitchFamily="2" charset="0"/>
                <a:cs typeface="Ebrima" pitchFamily="2" charset="0"/>
              </a:rPr>
              <a:t>del metano, se obtiene 2 </a:t>
            </a:r>
            <a:r>
              <a:rPr lang="es-ES" sz="2800" dirty="0" smtClean="0">
                <a:latin typeface="Ebrima" pitchFamily="2" charset="0"/>
                <a:ea typeface="Ebrima" pitchFamily="2" charset="0"/>
                <a:cs typeface="Ebrima" pitchFamily="2" charset="0"/>
              </a:rPr>
              <a:t>moles  </a:t>
            </a:r>
            <a:r>
              <a:rPr lang="es-ES" sz="2800" dirty="0">
                <a:latin typeface="Ebrima" pitchFamily="2" charset="0"/>
                <a:ea typeface="Ebrima" pitchFamily="2" charset="0"/>
                <a:cs typeface="Ebrima" pitchFamily="2" charset="0"/>
              </a:rPr>
              <a:t>de CO2 y 2 </a:t>
            </a:r>
            <a:r>
              <a:rPr lang="es-ES" sz="2800" dirty="0" smtClean="0">
                <a:latin typeface="Ebrima" pitchFamily="2" charset="0"/>
                <a:ea typeface="Ebrima" pitchFamily="2" charset="0"/>
                <a:cs typeface="Ebrima" pitchFamily="2" charset="0"/>
              </a:rPr>
              <a:t>moles </a:t>
            </a:r>
            <a:r>
              <a:rPr lang="es-ES" sz="2800" dirty="0">
                <a:latin typeface="Ebrima" pitchFamily="2" charset="0"/>
                <a:ea typeface="Ebrima" pitchFamily="2" charset="0"/>
                <a:cs typeface="Ebrima" pitchFamily="2" charset="0"/>
              </a:rPr>
              <a:t>de agua!</a:t>
            </a:r>
          </a:p>
        </p:txBody>
      </p:sp>
    </p:spTree>
    <p:extLst>
      <p:ext uri="{BB962C8B-B14F-4D97-AF65-F5344CB8AC3E}">
        <p14:creationId xmlns:p14="http://schemas.microsoft.com/office/powerpoint/2010/main" val="1070172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332656"/>
            <a:ext cx="8280920" cy="4339650"/>
          </a:xfrm>
          <a:prstGeom prst="rect">
            <a:avLst/>
          </a:prstGeom>
          <a:noFill/>
        </p:spPr>
        <p:txBody>
          <a:bodyPr wrap="square" rtlCol="0">
            <a:spAutoFit/>
          </a:bodyPr>
          <a:lstStyle/>
          <a:p>
            <a:r>
              <a:rPr lang="es-ES" sz="3600" b="1" dirty="0">
                <a:latin typeface="Agency FB" pitchFamily="34" charset="0"/>
              </a:rPr>
              <a:t>Mezcla Estequiométrica</a:t>
            </a:r>
          </a:p>
          <a:p>
            <a:r>
              <a:rPr lang="es-ES" sz="2400" dirty="0">
                <a:latin typeface="Ebrima" pitchFamily="2" charset="0"/>
                <a:ea typeface="Ebrima" pitchFamily="2" charset="0"/>
                <a:cs typeface="Ebrima" pitchFamily="2" charset="0"/>
              </a:rPr>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Esta proporción se denomina "mezcla económica" y se forma con 16 partes de aire por cada parte de combustible.</a:t>
            </a:r>
          </a:p>
        </p:txBody>
      </p:sp>
    </p:spTree>
    <p:extLst>
      <p:ext uri="{BB962C8B-B14F-4D97-AF65-F5344CB8AC3E}">
        <p14:creationId xmlns:p14="http://schemas.microsoft.com/office/powerpoint/2010/main" val="36077336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76671"/>
            <a:ext cx="7920880" cy="4154984"/>
          </a:xfrm>
          <a:prstGeom prst="rect">
            <a:avLst/>
          </a:prstGeom>
          <a:noFill/>
        </p:spPr>
        <p:txBody>
          <a:bodyPr wrap="square" rtlCol="0">
            <a:spAutoFit/>
          </a:bodyPr>
          <a:lstStyle/>
          <a:p>
            <a:r>
              <a:rPr lang="es-ES" sz="2400" dirty="0">
                <a:latin typeface="Ebrima" pitchFamily="2" charset="0"/>
                <a:ea typeface="Ebrima" pitchFamily="2" charset="0"/>
                <a:cs typeface="Ebrima" pitchFamily="2" charset="0"/>
              </a:rPr>
              <a:t>Relación de Máxima Potencia</a:t>
            </a:r>
          </a:p>
          <a:p>
            <a:r>
              <a:rPr lang="es-ES" sz="2400" dirty="0">
                <a:latin typeface="Ebrima" pitchFamily="2" charset="0"/>
                <a:ea typeface="Ebrima" pitchFamily="2" charset="0"/>
                <a:cs typeface="Ebrima" pitchFamily="2" charset="0"/>
              </a:rPr>
              <a:t>Esta se obtiene con una mezcla que presenta 20% menos de aire que la proporción económica, es decir, 1 gramo de gasolina por cada 12,5 gramos de aire</a:t>
            </a:r>
            <a:r>
              <a:rPr lang="es-ES" sz="2400" dirty="0" smtClean="0">
                <a:latin typeface="Ebrima" pitchFamily="2" charset="0"/>
                <a:ea typeface="Ebrima" pitchFamily="2" charset="0"/>
                <a:cs typeface="Ebrima" pitchFamily="2" charset="0"/>
              </a:rPr>
              <a:t>.</a:t>
            </a:r>
          </a:p>
          <a:p>
            <a:endParaRPr lang="es-ES" sz="2400" dirty="0">
              <a:latin typeface="Ebrima" pitchFamily="2" charset="0"/>
              <a:ea typeface="Ebrima" pitchFamily="2" charset="0"/>
              <a:cs typeface="Ebrima" pitchFamily="2" charset="0"/>
            </a:endParaRPr>
          </a:p>
          <a:p>
            <a:r>
              <a:rPr lang="es-ES" sz="2400" dirty="0">
                <a:latin typeface="Ebrima" pitchFamily="2" charset="0"/>
                <a:ea typeface="Ebrima" pitchFamily="2" charset="0"/>
                <a:cs typeface="Ebrima" pitchFamily="2" charset="0"/>
              </a:rPr>
              <a:t>Rendimiento de Motor</a:t>
            </a:r>
          </a:p>
          <a:p>
            <a:r>
              <a:rPr lang="es-ES" sz="2400" dirty="0">
                <a:latin typeface="Ebrima" pitchFamily="2" charset="0"/>
                <a:ea typeface="Ebrima" pitchFamily="2" charset="0"/>
                <a:cs typeface="Ebrima" pitchFamily="2" charset="0"/>
              </a:rPr>
              <a:t>El desempeño de un motor varía de acuerdo a la relación de mezcla que utiliza. Si un motor funciona a velocidad constante y variamos la proporción de aire combustible que lo alimenta su potencia varía de acuerdo al gráfico siguiente.</a:t>
            </a:r>
          </a:p>
        </p:txBody>
      </p:sp>
    </p:spTree>
    <p:extLst>
      <p:ext uri="{BB962C8B-B14F-4D97-AF65-F5344CB8AC3E}">
        <p14:creationId xmlns:p14="http://schemas.microsoft.com/office/powerpoint/2010/main" val="2630011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8640"/>
            <a:ext cx="8784976" cy="6480720"/>
          </a:xfrm>
          <a:prstGeom prst="rect">
            <a:avLst/>
          </a:prstGeom>
        </p:spPr>
      </p:pic>
    </p:spTree>
    <p:extLst>
      <p:ext uri="{BB962C8B-B14F-4D97-AF65-F5344CB8AC3E}">
        <p14:creationId xmlns:p14="http://schemas.microsoft.com/office/powerpoint/2010/main" val="3421157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548680"/>
            <a:ext cx="7992888" cy="4401205"/>
          </a:xfrm>
          <a:prstGeom prst="rect">
            <a:avLst/>
          </a:prstGeom>
          <a:noFill/>
        </p:spPr>
        <p:txBody>
          <a:bodyPr wrap="square" rtlCol="0">
            <a:spAutoFit/>
          </a:bodyPr>
          <a:lstStyle/>
          <a:p>
            <a:r>
              <a:rPr lang="es-ES" sz="2800" dirty="0">
                <a:latin typeface="Ebrima" pitchFamily="2" charset="0"/>
                <a:ea typeface="Ebrima" pitchFamily="2" charset="0"/>
                <a:cs typeface="Ebrima" pitchFamily="2" charset="0"/>
              </a:rPr>
              <a:t>Los vehículos que tienen un desgaste acentuado en las partes del motor o que no han sido debidamente entonados arrojan mucho humo por sus tubos de escape y generan una contaminación cientos de veces superior a la que les es normal. Hay dispositivos electrónicos, tales como </a:t>
            </a:r>
            <a:r>
              <a:rPr lang="es-ES" sz="2800" dirty="0" smtClean="0">
                <a:latin typeface="Ebrima" pitchFamily="2" charset="0"/>
                <a:ea typeface="Ebrima" pitchFamily="2" charset="0"/>
                <a:cs typeface="Ebrima" pitchFamily="2" charset="0"/>
              </a:rPr>
              <a:t>opacímetros </a:t>
            </a:r>
            <a:r>
              <a:rPr lang="es-ES" sz="2800" dirty="0">
                <a:latin typeface="Ebrima" pitchFamily="2" charset="0"/>
                <a:ea typeface="Ebrima" pitchFamily="2" charset="0"/>
                <a:cs typeface="Ebrima" pitchFamily="2" charset="0"/>
              </a:rPr>
              <a:t>y </a:t>
            </a:r>
            <a:r>
              <a:rPr lang="es-ES" sz="2800" dirty="0" smtClean="0">
                <a:latin typeface="Ebrima" pitchFamily="2" charset="0"/>
                <a:ea typeface="Ebrima" pitchFamily="2" charset="0"/>
                <a:cs typeface="Ebrima" pitchFamily="2" charset="0"/>
              </a:rPr>
              <a:t>gasómetros </a:t>
            </a:r>
            <a:r>
              <a:rPr lang="es-ES" sz="2800" dirty="0">
                <a:latin typeface="Ebrima" pitchFamily="2" charset="0"/>
                <a:ea typeface="Ebrima" pitchFamily="2" charset="0"/>
                <a:cs typeface="Ebrima" pitchFamily="2" charset="0"/>
              </a:rPr>
              <a:t>que permiten evaluar la composición y el volumen de los gases residuales que son arrojados por los sistemas de escape de los vehículos.</a:t>
            </a:r>
          </a:p>
        </p:txBody>
      </p:sp>
    </p:spTree>
    <p:extLst>
      <p:ext uri="{BB962C8B-B14F-4D97-AF65-F5344CB8AC3E}">
        <p14:creationId xmlns:p14="http://schemas.microsoft.com/office/powerpoint/2010/main" val="33494971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764704"/>
            <a:ext cx="7488832" cy="4708981"/>
          </a:xfrm>
          <a:prstGeom prst="rect">
            <a:avLst/>
          </a:prstGeom>
          <a:noFill/>
        </p:spPr>
        <p:txBody>
          <a:bodyPr wrap="square" rtlCol="0">
            <a:spAutoFit/>
          </a:bodyPr>
          <a:lstStyle/>
          <a:p>
            <a:r>
              <a:rPr lang="es-ES" sz="6600" b="1" dirty="0" smtClean="0">
                <a:latin typeface="Agency FB" pitchFamily="34" charset="0"/>
              </a:rPr>
              <a:t>Contenidos a evaluar </a:t>
            </a:r>
          </a:p>
          <a:p>
            <a:r>
              <a:rPr lang="es-ES" dirty="0" smtClean="0">
                <a:latin typeface="Ebrima" pitchFamily="2" charset="0"/>
                <a:ea typeface="Ebrima" pitchFamily="2" charset="0"/>
                <a:cs typeface="Ebrima" pitchFamily="2" charset="0"/>
              </a:rPr>
              <a:t>* </a:t>
            </a:r>
            <a:r>
              <a:rPr lang="es-ES" sz="2400" dirty="0" smtClean="0">
                <a:latin typeface="Ebrima" pitchFamily="2" charset="0"/>
                <a:ea typeface="Ebrima" pitchFamily="2" charset="0"/>
                <a:cs typeface="Ebrima" pitchFamily="2" charset="0"/>
              </a:rPr>
              <a:t>Características del ciclo Otto y diésel </a:t>
            </a:r>
          </a:p>
          <a:p>
            <a:r>
              <a:rPr lang="es-ES" sz="2400" dirty="0" smtClean="0">
                <a:latin typeface="Ebrima" pitchFamily="2" charset="0"/>
                <a:ea typeface="Ebrima" pitchFamily="2" charset="0"/>
                <a:cs typeface="Ebrima" pitchFamily="2" charset="0"/>
              </a:rPr>
              <a:t>* características físicas y químicas de los combustibles</a:t>
            </a:r>
          </a:p>
          <a:p>
            <a:r>
              <a:rPr lang="es-ES" sz="2400" dirty="0" smtClean="0">
                <a:latin typeface="Ebrima" pitchFamily="2" charset="0"/>
                <a:ea typeface="Ebrima" pitchFamily="2" charset="0"/>
                <a:cs typeface="Ebrima" pitchFamily="2" charset="0"/>
              </a:rPr>
              <a:t>* Votalidad de la gasolina</a:t>
            </a:r>
          </a:p>
          <a:p>
            <a:pPr marL="285750" indent="-285750">
              <a:buFont typeface="Arial" charset="0"/>
              <a:buChar char="•"/>
            </a:pPr>
            <a:r>
              <a:rPr lang="es-ES" sz="2400" dirty="0" smtClean="0">
                <a:latin typeface="Ebrima" pitchFamily="2" charset="0"/>
                <a:ea typeface="Ebrima" pitchFamily="2" charset="0"/>
                <a:cs typeface="Ebrima" pitchFamily="2" charset="0"/>
              </a:rPr>
              <a:t>Aceites</a:t>
            </a:r>
          </a:p>
          <a:p>
            <a:pPr marL="285750" indent="-285750">
              <a:buFont typeface="Arial" charset="0"/>
              <a:buChar char="•"/>
            </a:pPr>
            <a:r>
              <a:rPr lang="es-ES" sz="2400" dirty="0" smtClean="0">
                <a:latin typeface="Ebrima" pitchFamily="2" charset="0"/>
                <a:ea typeface="Ebrima" pitchFamily="2" charset="0"/>
                <a:cs typeface="Ebrima" pitchFamily="2" charset="0"/>
              </a:rPr>
              <a:t>Emisiones contaminantes</a:t>
            </a:r>
          </a:p>
          <a:p>
            <a:pPr marL="285750" indent="-285750">
              <a:buFont typeface="Arial" charset="0"/>
              <a:buChar char="•"/>
            </a:pPr>
            <a:r>
              <a:rPr lang="es-ES" sz="2400" dirty="0" smtClean="0">
                <a:latin typeface="Ebrima" pitchFamily="2" charset="0"/>
                <a:ea typeface="Ebrima" pitchFamily="2" charset="0"/>
                <a:cs typeface="Ebrima" pitchFamily="2" charset="0"/>
              </a:rPr>
              <a:t>Concentración de gases y la ecuación de combustión</a:t>
            </a:r>
          </a:p>
          <a:p>
            <a:pPr marL="285750" indent="-285750">
              <a:buFont typeface="Arial" charset="0"/>
              <a:buChar char="•"/>
            </a:pPr>
            <a:r>
              <a:rPr lang="es-ES" sz="2400" dirty="0" smtClean="0">
                <a:latin typeface="Ebrima" pitchFamily="2" charset="0"/>
                <a:ea typeface="Ebrima" pitchFamily="2" charset="0"/>
                <a:cs typeface="Ebrima" pitchFamily="2" charset="0"/>
              </a:rPr>
              <a:t>Comparación de la relación estequiometrica</a:t>
            </a:r>
          </a:p>
          <a:p>
            <a:pPr marL="285750" indent="-285750">
              <a:buFont typeface="Arial" charset="0"/>
              <a:buChar char="•"/>
            </a:pPr>
            <a:r>
              <a:rPr lang="es-ES" sz="2400" dirty="0" smtClean="0">
                <a:latin typeface="Ebrima" pitchFamily="2" charset="0"/>
                <a:ea typeface="Ebrima" pitchFamily="2" charset="0"/>
                <a:cs typeface="Ebrima" pitchFamily="2" charset="0"/>
              </a:rPr>
              <a:t>Formación de contaminantes </a:t>
            </a:r>
          </a:p>
          <a:p>
            <a:pPr marL="285750" indent="-285750">
              <a:buFont typeface="Arial" charset="0"/>
              <a:buChar char="•"/>
            </a:pPr>
            <a:endParaRPr lang="es-ES" dirty="0"/>
          </a:p>
        </p:txBody>
      </p:sp>
    </p:spTree>
    <p:extLst>
      <p:ext uri="{BB962C8B-B14F-4D97-AF65-F5344CB8AC3E}">
        <p14:creationId xmlns:p14="http://schemas.microsoft.com/office/powerpoint/2010/main" val="38425510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548680"/>
            <a:ext cx="7992888" cy="5262979"/>
          </a:xfrm>
          <a:prstGeom prst="rect">
            <a:avLst/>
          </a:prstGeom>
          <a:noFill/>
        </p:spPr>
        <p:txBody>
          <a:bodyPr wrap="square" rtlCol="0">
            <a:spAutoFit/>
          </a:bodyPr>
          <a:lstStyle/>
          <a:p>
            <a:r>
              <a:rPr lang="es-ES" sz="2800" dirty="0">
                <a:latin typeface="Ebrima" pitchFamily="2" charset="0"/>
                <a:ea typeface="Ebrima" pitchFamily="2" charset="0"/>
                <a:cs typeface="Ebrima" pitchFamily="2" charset="0"/>
              </a:rPr>
              <a:t>El CO2 o dióxido de carbono es uno de los gases que se producen al quemar combustible, y uno de los principales gases de efecto invernadero. La emisión de este gas por un vehículo tiene relación con el consumo de combustible: los motores de gasolina emiten 2,3 kg de CO2 por cada litro de gasolina quemado y los motores diésel 2,6 kg de CO2 por cada litro de gasóleo. Un coche en marcha emitirá una cantidad de CO2 proporcional por cada kilómetro que recorra quemando combustible. Normalmente se mide en gramos por kilómetro.</a:t>
            </a:r>
          </a:p>
        </p:txBody>
      </p:sp>
    </p:spTree>
    <p:extLst>
      <p:ext uri="{BB962C8B-B14F-4D97-AF65-F5344CB8AC3E}">
        <p14:creationId xmlns:p14="http://schemas.microsoft.com/office/powerpoint/2010/main" val="2507047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476672"/>
            <a:ext cx="7056784" cy="5940088"/>
          </a:xfrm>
          <a:prstGeom prst="rect">
            <a:avLst/>
          </a:prstGeom>
          <a:noFill/>
        </p:spPr>
        <p:txBody>
          <a:bodyPr wrap="square" rtlCol="0">
            <a:spAutoFit/>
          </a:bodyPr>
          <a:lstStyle/>
          <a:p>
            <a:r>
              <a:rPr lang="es-ES" sz="4400" dirty="0" smtClean="0">
                <a:latin typeface="Agency FB" pitchFamily="34" charset="0"/>
              </a:rPr>
              <a:t>Ciclo Otto y diésel</a:t>
            </a:r>
          </a:p>
          <a:p>
            <a:endParaRPr lang="es-ES" dirty="0"/>
          </a:p>
          <a:p>
            <a:r>
              <a:rPr lang="es-ES" sz="2000" dirty="0" smtClean="0">
                <a:latin typeface="Ebrima" pitchFamily="2" charset="0"/>
                <a:ea typeface="Ebrima" pitchFamily="2" charset="0"/>
                <a:cs typeface="Ebrima" pitchFamily="2" charset="0"/>
              </a:rPr>
              <a:t>El ciclo Otto es el ciclo termodinámico que se aplica en los motores de combustión interna de encendido provocado (motores de gasolina). Se caracteriza porque en una primera aproximación teórica, todo el calor se aporta a volumen constante. </a:t>
            </a:r>
          </a:p>
          <a:p>
            <a:r>
              <a:rPr lang="es-ES" sz="2000" dirty="0" smtClean="0">
                <a:latin typeface="Ebrima" pitchFamily="2" charset="0"/>
                <a:ea typeface="Ebrima" pitchFamily="2" charset="0"/>
                <a:cs typeface="Ebrima" pitchFamily="2" charset="0"/>
              </a:rPr>
              <a:t> </a:t>
            </a:r>
            <a:r>
              <a:rPr lang="es-ES" sz="2000" dirty="0" smtClean="0">
                <a:solidFill>
                  <a:schemeClr val="tx2">
                    <a:lumMod val="60000"/>
                    <a:lumOff val="40000"/>
                  </a:schemeClr>
                </a:solidFill>
                <a:latin typeface="Ebrima" pitchFamily="2" charset="0"/>
                <a:ea typeface="Ebrima" pitchFamily="2" charset="0"/>
                <a:cs typeface="Ebrima" pitchFamily="2" charset="0"/>
              </a:rPr>
              <a:t>http://es.wikipedia.org/wiki/Ciclo_Otto</a:t>
            </a:r>
          </a:p>
          <a:p>
            <a:endParaRPr lang="es-ES" sz="2000" dirty="0">
              <a:latin typeface="Ebrima" pitchFamily="2" charset="0"/>
              <a:ea typeface="Ebrima" pitchFamily="2" charset="0"/>
              <a:cs typeface="Ebrima" pitchFamily="2" charset="0"/>
            </a:endParaRPr>
          </a:p>
          <a:p>
            <a:r>
              <a:rPr lang="es-ES" sz="2000" dirty="0" smtClean="0">
                <a:latin typeface="Ebrima" pitchFamily="2" charset="0"/>
                <a:ea typeface="Ebrima" pitchFamily="2" charset="0"/>
                <a:cs typeface="Ebrima" pitchFamily="2" charset="0"/>
              </a:rPr>
              <a:t>El ciclo del motor diésel lento (en contraposición al ciclo rápido, más aproximado a la realidad) ideal de cuatro tiempos es una idealización del diagrama del indicador de un motor Diésel, en el que se omiten las fases de renovación de la carga., y se asume que el fluido termodinámico que evoluciona es un gas perfecto, en general aire. Además, se acepta que todos los procesos son ideales y reversibles, y que se realizan sobre el mismo fluido</a:t>
            </a:r>
          </a:p>
          <a:p>
            <a:endParaRPr lang="es-ES" dirty="0"/>
          </a:p>
        </p:txBody>
      </p:sp>
    </p:spTree>
    <p:extLst>
      <p:ext uri="{BB962C8B-B14F-4D97-AF65-F5344CB8AC3E}">
        <p14:creationId xmlns:p14="http://schemas.microsoft.com/office/powerpoint/2010/main" val="2656758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476672"/>
            <a:ext cx="7992888" cy="5940088"/>
          </a:xfrm>
          <a:prstGeom prst="rect">
            <a:avLst/>
          </a:prstGeom>
          <a:noFill/>
        </p:spPr>
        <p:txBody>
          <a:bodyPr wrap="square" rtlCol="0">
            <a:spAutoFit/>
          </a:bodyPr>
          <a:lstStyle/>
          <a:p>
            <a:r>
              <a:rPr lang="es-ES" sz="3600" b="1" dirty="0" smtClean="0">
                <a:latin typeface="Agency FB" pitchFamily="34" charset="0"/>
              </a:rPr>
              <a:t>Fase 1: admisión  </a:t>
            </a:r>
          </a:p>
          <a:p>
            <a:r>
              <a:rPr lang="es-ES" sz="2800" dirty="0" smtClean="0">
                <a:latin typeface="Ebrima" pitchFamily="2" charset="0"/>
                <a:ea typeface="Ebrima" pitchFamily="2" charset="0"/>
                <a:cs typeface="Ebrima" pitchFamily="2" charset="0"/>
              </a:rPr>
              <a:t>Durante </a:t>
            </a:r>
            <a:r>
              <a:rPr lang="es-ES" sz="2800" dirty="0">
                <a:latin typeface="Ebrima" pitchFamily="2" charset="0"/>
                <a:ea typeface="Ebrima" pitchFamily="2" charset="0"/>
                <a:cs typeface="Ebrima" pitchFamily="2" charset="0"/>
              </a:rPr>
              <a:t>la primera fase, el pistón se desplaza hasta el PMI (Punto Muerto Inferior) y la válvula de admisión permanece abierta, permitiendo que se aspire la mezcla de combustible y aire hacia </a:t>
            </a:r>
            <a:endParaRPr lang="es-ES" sz="2800" dirty="0" smtClean="0">
              <a:latin typeface="Ebrima" pitchFamily="2" charset="0"/>
              <a:ea typeface="Ebrima" pitchFamily="2" charset="0"/>
              <a:cs typeface="Ebrima" pitchFamily="2" charset="0"/>
            </a:endParaRPr>
          </a:p>
          <a:p>
            <a:r>
              <a:rPr lang="es-ES" sz="2800" dirty="0" smtClean="0">
                <a:latin typeface="Ebrima" pitchFamily="2" charset="0"/>
                <a:ea typeface="Ebrima" pitchFamily="2" charset="0"/>
                <a:cs typeface="Ebrima" pitchFamily="2" charset="0"/>
              </a:rPr>
              <a:t>dentro </a:t>
            </a:r>
            <a:r>
              <a:rPr lang="es-ES" sz="2800" dirty="0">
                <a:latin typeface="Ebrima" pitchFamily="2" charset="0"/>
                <a:ea typeface="Ebrima" pitchFamily="2" charset="0"/>
                <a:cs typeface="Ebrima" pitchFamily="2" charset="0"/>
              </a:rPr>
              <a:t>del cilindro (esto no significa que entre de forma gaseosa).</a:t>
            </a:r>
          </a:p>
          <a:p>
            <a:r>
              <a:rPr lang="es-ES" sz="3600" b="1" dirty="0" smtClean="0">
                <a:latin typeface="Agency FB" pitchFamily="34" charset="0"/>
              </a:rPr>
              <a:t>Fase 2 : compresión  </a:t>
            </a:r>
          </a:p>
          <a:p>
            <a:r>
              <a:rPr lang="es-ES" sz="2800" dirty="0" smtClean="0">
                <a:latin typeface="Ebrima" pitchFamily="2" charset="0"/>
                <a:ea typeface="Ebrima" pitchFamily="2" charset="0"/>
                <a:cs typeface="Ebrima" pitchFamily="2" charset="0"/>
              </a:rPr>
              <a:t>Durante </a:t>
            </a:r>
            <a:r>
              <a:rPr lang="es-ES" sz="2800" dirty="0">
                <a:latin typeface="Ebrima" pitchFamily="2" charset="0"/>
                <a:ea typeface="Ebrima" pitchFamily="2" charset="0"/>
                <a:cs typeface="Ebrima" pitchFamily="2" charset="0"/>
              </a:rPr>
              <a:t>la segunda fase las válvulas permanecen cerradas y el pistón se mueve hacia el PMS, comprimiendo la mezcla de aire y combustible. Cuando el pistón llega al final de esta fase, la bujía se activa y enciende la mezcla</a:t>
            </a:r>
            <a:r>
              <a:rPr lang="es-ES" sz="2800" dirty="0" smtClean="0">
                <a:latin typeface="Ebrima" pitchFamily="2" charset="0"/>
                <a:ea typeface="Ebrima" pitchFamily="2" charset="0"/>
                <a:cs typeface="Ebrima" pitchFamily="2" charset="0"/>
              </a:rPr>
              <a:t>.</a:t>
            </a:r>
            <a:endParaRPr lang="es-ES" sz="2800" dirty="0">
              <a:latin typeface="Ebrima" pitchFamily="2" charset="0"/>
              <a:ea typeface="Ebrima" pitchFamily="2" charset="0"/>
              <a:cs typeface="Ebrima" pitchFamily="2" charset="0"/>
            </a:endParaRPr>
          </a:p>
        </p:txBody>
      </p:sp>
    </p:spTree>
    <p:extLst>
      <p:ext uri="{BB962C8B-B14F-4D97-AF65-F5344CB8AC3E}">
        <p14:creationId xmlns:p14="http://schemas.microsoft.com/office/powerpoint/2010/main" val="2780286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11560" y="404664"/>
            <a:ext cx="7560840" cy="5940088"/>
          </a:xfrm>
          <a:prstGeom prst="rect">
            <a:avLst/>
          </a:prstGeom>
          <a:noFill/>
        </p:spPr>
        <p:txBody>
          <a:bodyPr wrap="square" rtlCol="0">
            <a:spAutoFit/>
          </a:bodyPr>
          <a:lstStyle/>
          <a:p>
            <a:r>
              <a:rPr lang="es-ES" sz="2400" b="1" dirty="0"/>
              <a:t>Fa</a:t>
            </a:r>
            <a:r>
              <a:rPr lang="es-ES" sz="3200" b="1" dirty="0">
                <a:latin typeface="Agency FB" pitchFamily="34" charset="0"/>
              </a:rPr>
              <a:t>se 3 : explosión</a:t>
            </a:r>
          </a:p>
          <a:p>
            <a:r>
              <a:rPr lang="es-ES" sz="2400" dirty="0">
                <a:latin typeface="Ebrima" pitchFamily="2" charset="0"/>
                <a:ea typeface="Ebrima" pitchFamily="2" charset="0"/>
                <a:cs typeface="Ebrima" pitchFamily="2" charset="0"/>
              </a:rPr>
              <a:t> Durante la tercera fase, se produce la combustión de la mezcla, liberando energía que provoca la expansión de los gases y el movimiento del pistón hacia el PMI. Se produce la transformación de la energía química contenida en el combustible en energía mecánica trasmitida al pistón, que la trasmite a la biela, y la biela la trasmite al cigüeñal, de donde se toma para su utilización.</a:t>
            </a:r>
          </a:p>
          <a:p>
            <a:r>
              <a:rPr lang="es-ES" sz="3600" b="1" dirty="0">
                <a:latin typeface="Agency FB" pitchFamily="34" charset="0"/>
                <a:ea typeface="Ebrima" pitchFamily="2" charset="0"/>
                <a:cs typeface="Ebrima" pitchFamily="2" charset="0"/>
              </a:rPr>
              <a:t>Fase 4 : escape </a:t>
            </a:r>
          </a:p>
          <a:p>
            <a:r>
              <a:rPr lang="es-ES" sz="2400" dirty="0">
                <a:latin typeface="Ebrima" pitchFamily="2" charset="0"/>
                <a:ea typeface="Ebrima" pitchFamily="2" charset="0"/>
                <a:cs typeface="Ebrima" pitchFamily="2" charset="0"/>
              </a:rPr>
              <a:t>En la cuarta fase se abre la válvula de escape y el pistón se mueve hacia el PMS (Punto Muerto Superior), expulsando los gases producidos durante la combustión y quedando preparado para empezar un nuevo ciclo (renovación de la carga)</a:t>
            </a:r>
          </a:p>
        </p:txBody>
      </p:sp>
    </p:spTree>
    <p:extLst>
      <p:ext uri="{BB962C8B-B14F-4D97-AF65-F5344CB8AC3E}">
        <p14:creationId xmlns:p14="http://schemas.microsoft.com/office/powerpoint/2010/main" val="449114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60648"/>
            <a:ext cx="8784976" cy="6408712"/>
          </a:xfrm>
          <a:prstGeom prst="rect">
            <a:avLst/>
          </a:prstGeom>
        </p:spPr>
      </p:pic>
    </p:spTree>
    <p:extLst>
      <p:ext uri="{BB962C8B-B14F-4D97-AF65-F5344CB8AC3E}">
        <p14:creationId xmlns:p14="http://schemas.microsoft.com/office/powerpoint/2010/main" val="614568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83568" y="260648"/>
            <a:ext cx="7848872" cy="6001643"/>
          </a:xfrm>
          <a:prstGeom prst="rect">
            <a:avLst/>
          </a:prstGeom>
        </p:spPr>
        <p:txBody>
          <a:bodyPr wrap="square">
            <a:spAutoFit/>
          </a:bodyPr>
          <a:lstStyle/>
          <a:p>
            <a:r>
              <a:rPr lang="es-ES" sz="2000" b="1" dirty="0"/>
              <a:t/>
            </a:r>
            <a:br>
              <a:rPr lang="es-ES" sz="2000" b="1" dirty="0"/>
            </a:br>
            <a:r>
              <a:rPr lang="es-ES" sz="3200" b="1" dirty="0">
                <a:latin typeface="Agency FB" pitchFamily="34" charset="0"/>
              </a:rPr>
              <a:t>Líquidos Combustibles. Características físicas y químicas</a:t>
            </a:r>
            <a:endParaRPr lang="es-ES" sz="3200" dirty="0">
              <a:latin typeface="Agency FB" pitchFamily="34" charset="0"/>
            </a:endParaRPr>
          </a:p>
          <a:p>
            <a:r>
              <a:rPr lang="es-ES" sz="2000" dirty="0">
                <a:latin typeface="Ebrima" pitchFamily="2" charset="0"/>
                <a:ea typeface="Ebrima" pitchFamily="2" charset="0"/>
                <a:cs typeface="Ebrima" pitchFamily="2" charset="0"/>
              </a:rPr>
              <a:t>- Rango de destilación</a:t>
            </a:r>
          </a:p>
          <a:p>
            <a:r>
              <a:rPr lang="es-ES" sz="2000" dirty="0">
                <a:latin typeface="Ebrima" pitchFamily="2" charset="0"/>
                <a:ea typeface="Ebrima" pitchFamily="2" charset="0"/>
                <a:cs typeface="Ebrima" pitchFamily="2" charset="0"/>
              </a:rPr>
              <a:t>-  Densidad./</a:t>
            </a:r>
            <a:r>
              <a:rPr lang="es-ES" sz="2000" dirty="0" err="1">
                <a:latin typeface="Ebrima" pitchFamily="2" charset="0"/>
                <a:ea typeface="Ebrima" pitchFamily="2" charset="0"/>
                <a:cs typeface="Ebrima" pitchFamily="2" charset="0"/>
              </a:rPr>
              <a:t>°API</a:t>
            </a:r>
            <a:endParaRPr lang="es-ES" sz="2000" dirty="0">
              <a:latin typeface="Ebrima" pitchFamily="2" charset="0"/>
              <a:ea typeface="Ebrima" pitchFamily="2" charset="0"/>
              <a:cs typeface="Ebrima" pitchFamily="2" charset="0"/>
            </a:endParaRPr>
          </a:p>
          <a:p>
            <a:r>
              <a:rPr lang="es-ES" sz="2000" dirty="0">
                <a:latin typeface="Ebrima" pitchFamily="2" charset="0"/>
                <a:ea typeface="Ebrima" pitchFamily="2" charset="0"/>
                <a:cs typeface="Ebrima" pitchFamily="2" charset="0"/>
              </a:rPr>
              <a:t>-  Punto de inflamación</a:t>
            </a:r>
          </a:p>
          <a:p>
            <a:r>
              <a:rPr lang="es-ES" sz="2000" dirty="0">
                <a:latin typeface="Ebrima" pitchFamily="2" charset="0"/>
                <a:ea typeface="Ebrima" pitchFamily="2" charset="0"/>
                <a:cs typeface="Ebrima" pitchFamily="2" charset="0"/>
              </a:rPr>
              <a:t>-  # de octanos/</a:t>
            </a:r>
            <a:r>
              <a:rPr lang="es-ES" sz="2000" dirty="0" err="1">
                <a:latin typeface="Ebrima" pitchFamily="2" charset="0"/>
                <a:ea typeface="Ebrima" pitchFamily="2" charset="0"/>
                <a:cs typeface="Ebrima" pitchFamily="2" charset="0"/>
              </a:rPr>
              <a:t>cetano</a:t>
            </a:r>
            <a:endParaRPr lang="es-ES" sz="2000" dirty="0">
              <a:latin typeface="Ebrima" pitchFamily="2" charset="0"/>
              <a:ea typeface="Ebrima" pitchFamily="2" charset="0"/>
              <a:cs typeface="Ebrima" pitchFamily="2" charset="0"/>
            </a:endParaRPr>
          </a:p>
          <a:p>
            <a:r>
              <a:rPr lang="es-ES" sz="2000" dirty="0">
                <a:latin typeface="Ebrima" pitchFamily="2" charset="0"/>
                <a:ea typeface="Ebrima" pitchFamily="2" charset="0"/>
                <a:cs typeface="Ebrima" pitchFamily="2" charset="0"/>
              </a:rPr>
              <a:t>-  Viscosidad.</a:t>
            </a:r>
          </a:p>
          <a:p>
            <a:r>
              <a:rPr lang="es-ES" sz="2000" dirty="0">
                <a:latin typeface="Ebrima" pitchFamily="2" charset="0"/>
                <a:ea typeface="Ebrima" pitchFamily="2" charset="0"/>
                <a:cs typeface="Ebrima" pitchFamily="2" charset="0"/>
              </a:rPr>
              <a:t>-  Presión de vapor</a:t>
            </a:r>
          </a:p>
          <a:p>
            <a:r>
              <a:rPr lang="es-ES" sz="2000" dirty="0">
                <a:latin typeface="Ebrima" pitchFamily="2" charset="0"/>
                <a:ea typeface="Ebrima" pitchFamily="2" charset="0"/>
                <a:cs typeface="Ebrima" pitchFamily="2" charset="0"/>
              </a:rPr>
              <a:t>-  Solubilidad.</a:t>
            </a:r>
          </a:p>
          <a:p>
            <a:r>
              <a:rPr lang="es-ES" sz="2000" dirty="0">
                <a:latin typeface="Ebrima" pitchFamily="2" charset="0"/>
                <a:ea typeface="Ebrima" pitchFamily="2" charset="0"/>
                <a:cs typeface="Ebrima" pitchFamily="2" charset="0"/>
              </a:rPr>
              <a:t>-  Contenido de azufre</a:t>
            </a:r>
          </a:p>
          <a:p>
            <a:r>
              <a:rPr lang="es-ES" sz="2000" dirty="0">
                <a:latin typeface="Ebrima" pitchFamily="2" charset="0"/>
                <a:ea typeface="Ebrima" pitchFamily="2" charset="0"/>
                <a:cs typeface="Ebrima" pitchFamily="2" charset="0"/>
              </a:rPr>
              <a:t>-  Poder calorífico.</a:t>
            </a:r>
          </a:p>
          <a:p>
            <a:r>
              <a:rPr lang="es-ES" sz="2000" dirty="0">
                <a:latin typeface="Ebrima" pitchFamily="2" charset="0"/>
                <a:ea typeface="Ebrima" pitchFamily="2" charset="0"/>
                <a:cs typeface="Ebrima" pitchFamily="2" charset="0"/>
              </a:rPr>
              <a:t>-  Punto de escurrimiento.</a:t>
            </a:r>
          </a:p>
          <a:p>
            <a:r>
              <a:rPr lang="es-ES" sz="2000" dirty="0">
                <a:latin typeface="Ebrima" pitchFamily="2" charset="0"/>
                <a:ea typeface="Ebrima" pitchFamily="2" charset="0"/>
                <a:cs typeface="Ebrima" pitchFamily="2" charset="0"/>
              </a:rPr>
              <a:t>-  Carácter químico</a:t>
            </a:r>
          </a:p>
          <a:p>
            <a:r>
              <a:rPr lang="es-ES" sz="2000" dirty="0">
                <a:latin typeface="Ebrima" pitchFamily="2" charset="0"/>
                <a:ea typeface="Ebrima" pitchFamily="2" charset="0"/>
                <a:cs typeface="Ebrima" pitchFamily="2" charset="0"/>
              </a:rPr>
              <a:t>-  Punto de combustión</a:t>
            </a:r>
          </a:p>
          <a:p>
            <a:r>
              <a:rPr lang="es-ES" sz="2000" dirty="0">
                <a:latin typeface="Ebrima" pitchFamily="2" charset="0"/>
                <a:ea typeface="Ebrima" pitchFamily="2" charset="0"/>
                <a:cs typeface="Ebrima" pitchFamily="2" charset="0"/>
              </a:rPr>
              <a:t>-  Punto de auto ignición.</a:t>
            </a:r>
          </a:p>
          <a:p>
            <a:r>
              <a:rPr lang="es-ES" sz="2000" dirty="0">
                <a:latin typeface="Ebrima" pitchFamily="2" charset="0"/>
                <a:ea typeface="Ebrima" pitchFamily="2" charset="0"/>
                <a:cs typeface="Ebrima" pitchFamily="2" charset="0"/>
              </a:rPr>
              <a:t>-  Rango explosivo (1% al 8%)</a:t>
            </a:r>
          </a:p>
          <a:p>
            <a:r>
              <a:rPr lang="es-ES" sz="2000" dirty="0">
                <a:latin typeface="Ebrima" pitchFamily="2" charset="0"/>
                <a:ea typeface="Ebrima" pitchFamily="2" charset="0"/>
                <a:cs typeface="Ebrima" pitchFamily="2" charset="0"/>
              </a:rPr>
              <a:t>-  Límite higiénico (T.L.V.)</a:t>
            </a:r>
          </a:p>
        </p:txBody>
      </p:sp>
    </p:spTree>
    <p:extLst>
      <p:ext uri="{BB962C8B-B14F-4D97-AF65-F5344CB8AC3E}">
        <p14:creationId xmlns:p14="http://schemas.microsoft.com/office/powerpoint/2010/main" val="3732859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404664"/>
            <a:ext cx="7848872" cy="5232202"/>
          </a:xfrm>
          <a:prstGeom prst="rect">
            <a:avLst/>
          </a:prstGeom>
          <a:noFill/>
        </p:spPr>
        <p:txBody>
          <a:bodyPr wrap="square" rtlCol="0">
            <a:spAutoFit/>
          </a:bodyPr>
          <a:lstStyle/>
          <a:p>
            <a:r>
              <a:rPr lang="es-ES" sz="2800" b="1" dirty="0">
                <a:latin typeface="Agency FB" pitchFamily="34" charset="0"/>
              </a:rPr>
              <a:t>¿Qué contaminantes emiten los vehículos y cuáles son sus efectos sobre la salud?</a:t>
            </a:r>
          </a:p>
          <a:p>
            <a:endParaRPr lang="es-ES" dirty="0"/>
          </a:p>
          <a:p>
            <a:r>
              <a:rPr lang="es-ES" sz="2000" dirty="0">
                <a:latin typeface="Ebrima" pitchFamily="2" charset="0"/>
                <a:ea typeface="Ebrima" pitchFamily="2" charset="0"/>
                <a:cs typeface="Ebrima" pitchFamily="2" charset="0"/>
              </a:rPr>
              <a:t>Los vehículos emiten tres contaminantes principales: </a:t>
            </a:r>
            <a:r>
              <a:rPr lang="es-ES" sz="2000" b="1" dirty="0">
                <a:latin typeface="Ebrima" pitchFamily="2" charset="0"/>
                <a:ea typeface="Ebrima" pitchFamily="2" charset="0"/>
                <a:cs typeface="Ebrima" pitchFamily="2" charset="0"/>
              </a:rPr>
              <a:t>hidrocarburos, óxidos de nitrógeno </a:t>
            </a:r>
            <a:r>
              <a:rPr lang="es-ES" sz="2000" dirty="0">
                <a:latin typeface="Ebrima" pitchFamily="2" charset="0"/>
                <a:ea typeface="Ebrima" pitchFamily="2" charset="0"/>
                <a:cs typeface="Ebrima" pitchFamily="2" charset="0"/>
              </a:rPr>
              <a:t>y </a:t>
            </a:r>
            <a:r>
              <a:rPr lang="es-ES" sz="2000" b="1" dirty="0">
                <a:latin typeface="Ebrima" pitchFamily="2" charset="0"/>
                <a:ea typeface="Ebrima" pitchFamily="2" charset="0"/>
                <a:cs typeface="Ebrima" pitchFamily="2" charset="0"/>
              </a:rPr>
              <a:t>monóxido de carbono</a:t>
            </a:r>
            <a:r>
              <a:rPr lang="es-ES" sz="2000" dirty="0">
                <a:latin typeface="Ebrima" pitchFamily="2" charset="0"/>
                <a:ea typeface="Ebrima" pitchFamily="2" charset="0"/>
                <a:cs typeface="Ebrima" pitchFamily="2" charset="0"/>
              </a:rPr>
              <a:t>.</a:t>
            </a:r>
          </a:p>
          <a:p>
            <a:r>
              <a:rPr lang="es-ES" sz="2000" dirty="0" smtClean="0">
                <a:latin typeface="Ebrima" pitchFamily="2" charset="0"/>
                <a:ea typeface="Ebrima" pitchFamily="2" charset="0"/>
                <a:cs typeface="Ebrima" pitchFamily="2" charset="0"/>
              </a:rPr>
              <a:t>Los </a:t>
            </a:r>
            <a:r>
              <a:rPr lang="es-ES" sz="2000" dirty="0">
                <a:latin typeface="Ebrima" pitchFamily="2" charset="0"/>
                <a:ea typeface="Ebrima" pitchFamily="2" charset="0"/>
                <a:cs typeface="Ebrima" pitchFamily="2" charset="0"/>
              </a:rPr>
              <a:t>hidrocarburos reaccionan con los óxidos de nitrógeno por acción de la luz solar y a temperaturas elevadas, formando ozono a nivel del suelo, el cual puede causar irritación de los ojos, tos, jadeo, insuficiencia respiratoria y trastornos pulmonares permanentes.</a:t>
            </a:r>
          </a:p>
          <a:p>
            <a:r>
              <a:rPr lang="es-ES" sz="2000" dirty="0">
                <a:latin typeface="Ebrima" pitchFamily="2" charset="0"/>
                <a:ea typeface="Ebrima" pitchFamily="2" charset="0"/>
                <a:cs typeface="Ebrima" pitchFamily="2" charset="0"/>
              </a:rPr>
              <a:t>Los óxidos de nitrógeno (NOX) contribuyen a la formación de ozono y de lluvia ácida, además de afectar la calidad del agua.</a:t>
            </a:r>
          </a:p>
          <a:p>
            <a:r>
              <a:rPr lang="es-ES" sz="2000" dirty="0">
                <a:latin typeface="Ebrima" pitchFamily="2" charset="0"/>
                <a:ea typeface="Ebrima" pitchFamily="2" charset="0"/>
                <a:cs typeface="Ebrima" pitchFamily="2" charset="0"/>
              </a:rPr>
              <a:t>El monóxido de carbono es un gas incoloro letal que reduce el flujo de oxígeno en el torrente sanguíneo y puede afectar las funciones cerebrales y la visión. En las zonas urbanas, los vehículos son responsables de nada menos que el 90 por ciento del monóxido de carbono del aire</a:t>
            </a:r>
            <a:r>
              <a:rPr lang="es-ES" sz="2000" dirty="0" smtClean="0">
                <a:latin typeface="Ebrima" pitchFamily="2" charset="0"/>
                <a:ea typeface="Ebrima" pitchFamily="2" charset="0"/>
                <a:cs typeface="Ebrima" pitchFamily="2" charset="0"/>
              </a:rPr>
              <a:t>.</a:t>
            </a:r>
          </a:p>
        </p:txBody>
      </p:sp>
    </p:spTree>
    <p:extLst>
      <p:ext uri="{BB962C8B-B14F-4D97-AF65-F5344CB8AC3E}">
        <p14:creationId xmlns:p14="http://schemas.microsoft.com/office/powerpoint/2010/main" val="40533627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60648"/>
            <a:ext cx="8784976" cy="6336704"/>
          </a:xfrm>
          <a:prstGeom prst="rect">
            <a:avLst/>
          </a:prstGeom>
        </p:spPr>
      </p:pic>
    </p:spTree>
    <p:extLst>
      <p:ext uri="{BB962C8B-B14F-4D97-AF65-F5344CB8AC3E}">
        <p14:creationId xmlns:p14="http://schemas.microsoft.com/office/powerpoint/2010/main" val="993324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TC102455610[[fn=Otoño]]</Template>
  <TotalTime>225</TotalTime>
  <Words>1485</Words>
  <Application>Microsoft Office PowerPoint</Application>
  <PresentationFormat>Presentación en pantalla (4:3)</PresentationFormat>
  <Paragraphs>80</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Autumn</vt:lpstr>
      <vt:lpstr>Proyecto complementarias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nivelación complementarias</dc:title>
  <dc:creator>MANY</dc:creator>
  <cp:lastModifiedBy>Dj Cone's</cp:lastModifiedBy>
  <cp:revision>16</cp:revision>
  <dcterms:created xsi:type="dcterms:W3CDTF">2013-01-13T19:19:40Z</dcterms:created>
  <dcterms:modified xsi:type="dcterms:W3CDTF">2013-06-04T04:21:57Z</dcterms:modified>
</cp:coreProperties>
</file>